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1103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5B1C8-4665-425E-801A-B2C79EBA8DEB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9CE68-713D-4D01-89D3-618F53616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4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E403C-F782-4F56-868F-F24E6380BDD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33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76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222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876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94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012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88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89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4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5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1652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70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0B759-990C-4C57-9786-95C98F99C994}" type="datetimeFigureOut">
              <a:rPr kumimoji="1" lang="ja-JP" altLang="en-US" smtClean="0"/>
              <a:t>2022/8/17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A554E-ABB4-404D-AE21-8AC949D1BE1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41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>
            <a:extLst>
              <a:ext uri="{FF2B5EF4-FFF2-40B4-BE49-F238E27FC236}">
                <a16:creationId xmlns:a16="http://schemas.microsoft.com/office/drawing/2014/main" id="{082B9AFD-8E5D-4639-8CC5-9913E76273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 t="29270" r="506" b="5049"/>
          <a:stretch/>
        </p:blipFill>
        <p:spPr>
          <a:xfrm>
            <a:off x="2985573" y="647972"/>
            <a:ext cx="3677620" cy="21600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9E18F04-5086-450C-A7D8-94A1BC50AFE5}"/>
              </a:ext>
            </a:extLst>
          </p:cNvPr>
          <p:cNvSpPr txBox="1"/>
          <p:nvPr/>
        </p:nvSpPr>
        <p:spPr>
          <a:xfrm>
            <a:off x="6117753" y="2895575"/>
            <a:ext cx="3290082" cy="65816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dirty="0"/>
              <a:t>Dancing a Humanoid Robot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6BB0CEC-C315-4463-8ED2-35C8B1316A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3289" r="17702"/>
          <a:stretch/>
        </p:blipFill>
        <p:spPr>
          <a:xfrm>
            <a:off x="9359581" y="655172"/>
            <a:ext cx="3083154" cy="21600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0706E68-ECF9-43E1-8895-60F53368BB6D}"/>
              </a:ext>
            </a:extLst>
          </p:cNvPr>
          <p:cNvSpPr txBox="1"/>
          <p:nvPr/>
        </p:nvSpPr>
        <p:spPr>
          <a:xfrm>
            <a:off x="9407835" y="2892456"/>
            <a:ext cx="2784166" cy="6612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ja-JP" dirty="0"/>
              <a:t>Integrating Tele-operated</a:t>
            </a:r>
            <a:br>
              <a:rPr lang="en-US" altLang="ja-JP" dirty="0"/>
            </a:br>
            <a:r>
              <a:rPr lang="en-US" altLang="ja-JP" dirty="0"/>
              <a:t>Semi-autonomous Systems</a:t>
            </a:r>
            <a:endParaRPr kumimoji="1" lang="en-US" altLang="ja-JP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42F4A8B-82B1-46D5-8200-432B77CD3E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2"/>
          <a:stretch/>
        </p:blipFill>
        <p:spPr>
          <a:xfrm>
            <a:off x="-175146" y="3671746"/>
            <a:ext cx="3112438" cy="216000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E825DA0-F812-43DB-BA8F-85F797EC7FB3}"/>
              </a:ext>
            </a:extLst>
          </p:cNvPr>
          <p:cNvSpPr txBox="1"/>
          <p:nvPr/>
        </p:nvSpPr>
        <p:spPr>
          <a:xfrm>
            <a:off x="1" y="5851862"/>
            <a:ext cx="2787242" cy="9870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/>
              <a:t>Robot Simulation </a:t>
            </a:r>
            <a:br>
              <a:rPr lang="en-US" altLang="ja-JP" dirty="0"/>
            </a:br>
            <a:r>
              <a:rPr lang="en-US" altLang="ja-JP" dirty="0"/>
              <a:t>in Disaster Response</a:t>
            </a:r>
            <a:endParaRPr kumimoji="1" lang="en-US" altLang="ja-JP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5EA65EE-C6EB-4308-9C5A-B4FE0F8C0C88}"/>
              </a:ext>
            </a:extLst>
          </p:cNvPr>
          <p:cNvGrpSpPr>
            <a:grpSpLocks noChangeAspect="1"/>
          </p:cNvGrpSpPr>
          <p:nvPr/>
        </p:nvGrpSpPr>
        <p:grpSpPr>
          <a:xfrm>
            <a:off x="-47126" y="662298"/>
            <a:ext cx="2974394" cy="2160000"/>
            <a:chOff x="966618" y="1931678"/>
            <a:chExt cx="1506777" cy="1094217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F90291B-68CA-4836-85AE-FCD5ABBB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629" y="1931678"/>
              <a:ext cx="413766" cy="1078972"/>
            </a:xfrm>
            <a:prstGeom prst="rect">
              <a:avLst/>
            </a:prstGeom>
          </p:spPr>
        </p:pic>
        <p:pic>
          <p:nvPicPr>
            <p:cNvPr id="5" name="図 6">
              <a:extLst>
                <a:ext uri="{FF2B5EF4-FFF2-40B4-BE49-F238E27FC236}">
                  <a16:creationId xmlns:a16="http://schemas.microsoft.com/office/drawing/2014/main" id="{56E1DDE7-E7DA-4D76-B181-6095298BD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618" y="1994663"/>
              <a:ext cx="399209" cy="101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 descr="E:\presentation\先端ロボット概論＠奈良先\Img0562.jpg">
              <a:extLst>
                <a:ext uri="{FF2B5EF4-FFF2-40B4-BE49-F238E27FC236}">
                  <a16:creationId xmlns:a16="http://schemas.microsoft.com/office/drawing/2014/main" id="{C3AD96B5-C81D-43D9-B07F-9DC02654E8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1" t="4471" r="13607" b="2140"/>
            <a:stretch/>
          </p:blipFill>
          <p:spPr bwMode="auto">
            <a:xfrm>
              <a:off x="1265288" y="1987542"/>
              <a:ext cx="451896" cy="1038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4CD64FD-C8F8-4571-A7EC-4D4D834BF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812" b="98486" l="4336" r="8988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287" y="1945784"/>
              <a:ext cx="547564" cy="1075474"/>
            </a:xfrm>
            <a:prstGeom prst="rect">
              <a:avLst/>
            </a:prstGeom>
          </p:spPr>
        </p:pic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18DFC09B-360F-40AD-8855-60BA6C37C90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7" t="15480" r="9653" b="7854"/>
          <a:stretch/>
        </p:blipFill>
        <p:spPr>
          <a:xfrm>
            <a:off x="6117753" y="652053"/>
            <a:ext cx="3290082" cy="2160000"/>
          </a:xfrm>
          <a:prstGeom prst="rect">
            <a:avLst/>
          </a:prstGeom>
          <a:ln w="6350">
            <a:noFill/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C06C366-4C5E-4B6F-A9D1-0303BD9224B5}"/>
              </a:ext>
            </a:extLst>
          </p:cNvPr>
          <p:cNvSpPr txBox="1"/>
          <p:nvPr/>
        </p:nvSpPr>
        <p:spPr>
          <a:xfrm>
            <a:off x="11306279" y="2524393"/>
            <a:ext cx="90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</a:rPr>
              <a:t>©DARPA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46B04B42-43C5-4308-A58E-79C10A190F7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2" t="11435" r="27515" b="29379"/>
          <a:stretch/>
        </p:blipFill>
        <p:spPr>
          <a:xfrm>
            <a:off x="2787243" y="3677485"/>
            <a:ext cx="3311611" cy="2160000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8976315-BE59-4BE2-AD48-F326FDD6C27F}"/>
              </a:ext>
            </a:extLst>
          </p:cNvPr>
          <p:cNvSpPr txBox="1"/>
          <p:nvPr/>
        </p:nvSpPr>
        <p:spPr>
          <a:xfrm>
            <a:off x="-1" y="2895574"/>
            <a:ext cx="2984425" cy="65816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/>
              <a:t>Development of HRP-series</a:t>
            </a:r>
            <a:br>
              <a:rPr lang="en-US" altLang="ja-JP" dirty="0"/>
            </a:br>
            <a:r>
              <a:rPr lang="en-US" altLang="ja-JP" dirty="0"/>
              <a:t>Humanoid Robots</a:t>
            </a:r>
            <a:endParaRPr kumimoji="1" lang="en-US" altLang="ja-JP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5BFCF76-A253-43AE-9B4F-D4AF420EE16E}"/>
              </a:ext>
            </a:extLst>
          </p:cNvPr>
          <p:cNvSpPr txBox="1"/>
          <p:nvPr/>
        </p:nvSpPr>
        <p:spPr>
          <a:xfrm>
            <a:off x="6106740" y="2521532"/>
            <a:ext cx="144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</a:rPr>
              <a:t>DC-EXPO 2010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C607EAE-89FA-47E7-B154-FFA90F4DB159}"/>
              </a:ext>
            </a:extLst>
          </p:cNvPr>
          <p:cNvSpPr txBox="1"/>
          <p:nvPr/>
        </p:nvSpPr>
        <p:spPr>
          <a:xfrm>
            <a:off x="9413591" y="2514233"/>
            <a:ext cx="108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</a:rPr>
              <a:t>DRC Finals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34DBC54E-E70B-4BF8-BF40-00A9B367DF52}"/>
              </a:ext>
            </a:extLst>
          </p:cNvPr>
          <p:cNvSpPr txBox="1"/>
          <p:nvPr/>
        </p:nvSpPr>
        <p:spPr>
          <a:xfrm>
            <a:off x="2984424" y="2504169"/>
            <a:ext cx="108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 err="1">
                <a:solidFill>
                  <a:schemeClr val="bg1"/>
                </a:solidFill>
              </a:rPr>
              <a:t>graspPlugin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0F396B7-F8C1-4253-9ACB-4589D9EFEE72}"/>
              </a:ext>
            </a:extLst>
          </p:cNvPr>
          <p:cNvSpPr txBox="1"/>
          <p:nvPr/>
        </p:nvSpPr>
        <p:spPr>
          <a:xfrm>
            <a:off x="5415248" y="2523295"/>
            <a:ext cx="72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cs typeface="Times New Roman" panose="02020603050405020304" pitchFamily="18" charset="0"/>
              </a:rPr>
              <a:t>©AIST</a:t>
            </a:r>
            <a:endParaRPr kumimoji="1" lang="ja-JP" alt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F22D9684-30CC-49D2-BC4B-C763591A3B68}"/>
              </a:ext>
            </a:extLst>
          </p:cNvPr>
          <p:cNvSpPr txBox="1"/>
          <p:nvPr/>
        </p:nvSpPr>
        <p:spPr>
          <a:xfrm>
            <a:off x="2999361" y="2891697"/>
            <a:ext cx="3118392" cy="66203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/>
              <a:t>Motion Planning</a:t>
            </a:r>
            <a:br>
              <a:rPr lang="en-US" altLang="ja-JP" dirty="0"/>
            </a:br>
            <a:r>
              <a:rPr lang="en-US" altLang="ja-JP" dirty="0"/>
              <a:t>for Industrial Manipulators</a:t>
            </a:r>
            <a:endParaRPr kumimoji="1" lang="en-US" altLang="ja-JP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778017D-45DE-466A-810B-9603EF496706}"/>
              </a:ext>
            </a:extLst>
          </p:cNvPr>
          <p:cNvSpPr txBox="1"/>
          <p:nvPr/>
        </p:nvSpPr>
        <p:spPr>
          <a:xfrm>
            <a:off x="2775881" y="5851863"/>
            <a:ext cx="3319497" cy="9870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GB" altLang="ja-JP" dirty="0"/>
              <a:t>Teaching Industrial Robots</a:t>
            </a:r>
            <a:br>
              <a:rPr lang="en-GB" altLang="ja-JP" dirty="0"/>
            </a:br>
            <a:r>
              <a:rPr lang="en-GB" altLang="ja-JP" dirty="0"/>
              <a:t>with Graphic User Interfaces</a:t>
            </a:r>
            <a:endParaRPr kumimoji="1" lang="en-US" altLang="ja-JP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3447151B-2ACA-49E4-B91B-7BB7CCE682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" b="3198"/>
          <a:stretch/>
        </p:blipFill>
        <p:spPr>
          <a:xfrm>
            <a:off x="8935738" y="3686087"/>
            <a:ext cx="3339160" cy="2138493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524E02D-B560-489C-818B-A4F980313CC3}"/>
              </a:ext>
            </a:extLst>
          </p:cNvPr>
          <p:cNvSpPr txBox="1"/>
          <p:nvPr/>
        </p:nvSpPr>
        <p:spPr>
          <a:xfrm>
            <a:off x="8935739" y="5851862"/>
            <a:ext cx="3256260" cy="98705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/>
              <a:t>Risk Assessment of</a:t>
            </a:r>
            <a:br>
              <a:rPr lang="en-US" altLang="ja-JP" dirty="0"/>
            </a:br>
            <a:r>
              <a:rPr lang="en-US" altLang="ja-JP" dirty="0"/>
              <a:t>Assistive Products</a:t>
            </a:r>
            <a:endParaRPr kumimoji="1" lang="en-US" altLang="ja-JP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FAA0A66E-ABC1-4FFE-85AF-7F3FB5E465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17904" r="11797" b="37753"/>
          <a:stretch/>
        </p:blipFill>
        <p:spPr>
          <a:xfrm>
            <a:off x="6096000" y="3671746"/>
            <a:ext cx="2844740" cy="2160000"/>
          </a:xfrm>
          <a:prstGeom prst="rect">
            <a:avLst/>
          </a:prstGeom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21F8C9D1-3EF0-49FB-BB91-D72B79A6082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6" t="23874" r="45675" b="34190"/>
          <a:stretch/>
        </p:blipFill>
        <p:spPr>
          <a:xfrm>
            <a:off x="6215851" y="3824933"/>
            <a:ext cx="1148457" cy="900000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C92FBDDF-67B6-4A41-8BC9-49F5F7BF918A}"/>
              </a:ext>
            </a:extLst>
          </p:cNvPr>
          <p:cNvSpPr txBox="1"/>
          <p:nvPr/>
        </p:nvSpPr>
        <p:spPr>
          <a:xfrm>
            <a:off x="6095379" y="5536347"/>
            <a:ext cx="162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 err="1">
                <a:solidFill>
                  <a:schemeClr val="bg1"/>
                </a:solidFill>
              </a:rPr>
              <a:t>HAIROWorldPlugin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3FEBC09-4161-4D77-8272-F83D6C04D5EC}"/>
              </a:ext>
            </a:extLst>
          </p:cNvPr>
          <p:cNvSpPr txBox="1"/>
          <p:nvPr/>
        </p:nvSpPr>
        <p:spPr>
          <a:xfrm>
            <a:off x="6095378" y="5851863"/>
            <a:ext cx="2840360" cy="9870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ja-JP" dirty="0"/>
              <a:t>Virtual Tele-operation Environment for Nuclear Decommissioning</a:t>
            </a:r>
            <a:endParaRPr kumimoji="1" lang="en-US" altLang="ja-JP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E57FD91C-2A2A-940E-66DE-0074E7EC19F5}"/>
              </a:ext>
            </a:extLst>
          </p:cNvPr>
          <p:cNvSpPr/>
          <p:nvPr/>
        </p:nvSpPr>
        <p:spPr>
          <a:xfrm>
            <a:off x="1" y="60959"/>
            <a:ext cx="12206278" cy="60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64311F0-8E5B-7C4D-69D8-F531BCF78BF8}"/>
              </a:ext>
            </a:extLst>
          </p:cNvPr>
          <p:cNvSpPr txBox="1"/>
          <p:nvPr/>
        </p:nvSpPr>
        <p:spPr>
          <a:xfrm>
            <a:off x="2279361" y="2505866"/>
            <a:ext cx="72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cs typeface="Times New Roman" panose="02020603050405020304" pitchFamily="18" charset="0"/>
              </a:rPr>
              <a:t>©AIST</a:t>
            </a:r>
            <a:endParaRPr kumimoji="1" lang="ja-JP" alt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525DBBED-923D-D3EE-B860-79B1DFE7BA48}"/>
              </a:ext>
            </a:extLst>
          </p:cNvPr>
          <p:cNvSpPr txBox="1"/>
          <p:nvPr/>
        </p:nvSpPr>
        <p:spPr>
          <a:xfrm>
            <a:off x="8690783" y="2516487"/>
            <a:ext cx="72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cs typeface="Times New Roman" panose="02020603050405020304" pitchFamily="18" charset="0"/>
              </a:rPr>
              <a:t>©AIST</a:t>
            </a:r>
            <a:endParaRPr kumimoji="1" lang="ja-JP" alt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920A19FA-515F-E4FF-4A20-A6DA0744E231}"/>
              </a:ext>
            </a:extLst>
          </p:cNvPr>
          <p:cNvSpPr txBox="1"/>
          <p:nvPr/>
        </p:nvSpPr>
        <p:spPr>
          <a:xfrm>
            <a:off x="8215942" y="5537548"/>
            <a:ext cx="72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cs typeface="Times New Roman" panose="02020603050405020304" pitchFamily="18" charset="0"/>
              </a:rPr>
              <a:t>©JAEA</a:t>
            </a:r>
            <a:endParaRPr kumimoji="1" lang="ja-JP" alt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D9D7864-13A7-796E-1229-84CAD185959E}"/>
              </a:ext>
            </a:extLst>
          </p:cNvPr>
          <p:cNvSpPr txBox="1"/>
          <p:nvPr/>
        </p:nvSpPr>
        <p:spPr>
          <a:xfrm>
            <a:off x="10392000" y="5528462"/>
            <a:ext cx="180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  <a:cs typeface="Times New Roman" panose="02020603050405020304" pitchFamily="18" charset="0"/>
              </a:rPr>
              <a:t>©The Univ. of Tokyo </a:t>
            </a:r>
            <a:endParaRPr kumimoji="1" lang="ja-JP" alt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F7BEE2B-7AFA-AEB4-92A4-205EB8858365}"/>
              </a:ext>
            </a:extLst>
          </p:cNvPr>
          <p:cNvSpPr txBox="1"/>
          <p:nvPr/>
        </p:nvSpPr>
        <p:spPr>
          <a:xfrm>
            <a:off x="4078" y="5536580"/>
            <a:ext cx="1800000" cy="288000"/>
          </a:xfrm>
          <a:prstGeom prst="rect">
            <a:avLst/>
          </a:prstGeom>
          <a:solidFill>
            <a:schemeClr val="tx1">
              <a:lumMod val="95000"/>
              <a:lumOff val="5000"/>
              <a:alpha val="32941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sz="1600" dirty="0">
                <a:solidFill>
                  <a:schemeClr val="bg1"/>
                </a:solidFill>
              </a:rPr>
              <a:t>World Robot Summit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8AEC2CA-C269-5E11-19A9-00B4101CC497}"/>
              </a:ext>
            </a:extLst>
          </p:cNvPr>
          <p:cNvSpPr/>
          <p:nvPr/>
        </p:nvSpPr>
        <p:spPr>
          <a:xfrm>
            <a:off x="1" y="3540760"/>
            <a:ext cx="12206278" cy="134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F78738C-CBE4-494F-904C-DEBDCEED1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36"/>
            <a:ext cx="12206279" cy="659568"/>
          </a:xfrm>
        </p:spPr>
        <p:txBody>
          <a:bodyPr>
            <a:normAutofit/>
          </a:bodyPr>
          <a:lstStyle/>
          <a:p>
            <a:pPr algn="ctr"/>
            <a:r>
              <a:rPr lang="en-US" altLang="ja-JP" sz="3200" b="1" dirty="0">
                <a:latin typeface="+mn-lt"/>
              </a:rPr>
              <a:t>Applications</a:t>
            </a:r>
            <a:r>
              <a:rPr kumimoji="1" lang="en-US" altLang="ja-JP" sz="3200" b="1" dirty="0">
                <a:latin typeface="+mn-lt"/>
              </a:rPr>
              <a:t> of </a:t>
            </a:r>
            <a:r>
              <a:rPr kumimoji="1" lang="en-US" altLang="ja-JP" sz="3200" b="1" dirty="0" err="1">
                <a:latin typeface="+mn-lt"/>
              </a:rPr>
              <a:t>Choreonoid</a:t>
            </a:r>
            <a:endParaRPr kumimoji="1" lang="ja-JP" alt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704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1206</TotalTime>
  <Words>76</Words>
  <Application>Microsoft Office PowerPoint</Application>
  <PresentationFormat>ワイド画面</PresentationFormat>
  <Paragraphs>21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Arial</vt:lpstr>
      <vt:lpstr>Calibri</vt:lpstr>
      <vt:lpstr>Calibri Light</vt:lpstr>
      <vt:lpstr>Office テーマ</vt:lpstr>
      <vt:lpstr>Applications of Choreonoid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Choreonoid</dc:title>
  <dc:creator>Onishi Yuki</dc:creator>
  <cp:lastModifiedBy>Onishi Yuki</cp:lastModifiedBy>
  <cp:revision>2</cp:revision>
  <dcterms:created xsi:type="dcterms:W3CDTF">2022-07-26T04:36:09Z</dcterms:created>
  <dcterms:modified xsi:type="dcterms:W3CDTF">2022-08-17T13:41:21Z</dcterms:modified>
</cp:coreProperties>
</file>